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9" d="100"/>
          <a:sy n="89" d="100"/>
        </p:scale>
        <p:origin x="3440"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59BB69-4BDD-4695-93AE-B28E9C78F902}" type="datetimeFigureOut">
              <a:rPr lang="en-AU" smtClean="0"/>
              <a:t>18/3/2024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E9F0B79-7B3D-4116-8142-47900EF4CD66}" type="slidenum">
              <a:rPr lang="en-AU" smtClean="0"/>
              <a:t>‹#›</a:t>
            </a:fld>
            <a:endParaRPr lang="en-AU"/>
          </a:p>
        </p:txBody>
      </p:sp>
    </p:spTree>
    <p:extLst>
      <p:ext uri="{BB962C8B-B14F-4D97-AF65-F5344CB8AC3E}">
        <p14:creationId xmlns:p14="http://schemas.microsoft.com/office/powerpoint/2010/main" val="224281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59BB69-4BDD-4695-93AE-B28E9C78F902}" type="datetimeFigureOut">
              <a:rPr lang="en-AU" smtClean="0"/>
              <a:t>18/3/2024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E9F0B79-7B3D-4116-8142-47900EF4CD66}" type="slidenum">
              <a:rPr lang="en-AU" smtClean="0"/>
              <a:t>‹#›</a:t>
            </a:fld>
            <a:endParaRPr lang="en-AU"/>
          </a:p>
        </p:txBody>
      </p:sp>
    </p:spTree>
    <p:extLst>
      <p:ext uri="{BB962C8B-B14F-4D97-AF65-F5344CB8AC3E}">
        <p14:creationId xmlns:p14="http://schemas.microsoft.com/office/powerpoint/2010/main" val="3438764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59BB69-4BDD-4695-93AE-B28E9C78F902}" type="datetimeFigureOut">
              <a:rPr lang="en-AU" smtClean="0"/>
              <a:t>18/3/2024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E9F0B79-7B3D-4116-8142-47900EF4CD66}" type="slidenum">
              <a:rPr lang="en-AU" smtClean="0"/>
              <a:t>‹#›</a:t>
            </a:fld>
            <a:endParaRPr lang="en-AU"/>
          </a:p>
        </p:txBody>
      </p:sp>
    </p:spTree>
    <p:extLst>
      <p:ext uri="{BB962C8B-B14F-4D97-AF65-F5344CB8AC3E}">
        <p14:creationId xmlns:p14="http://schemas.microsoft.com/office/powerpoint/2010/main" val="1280590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59BB69-4BDD-4695-93AE-B28E9C78F902}" type="datetimeFigureOut">
              <a:rPr lang="en-AU" smtClean="0"/>
              <a:t>18/3/2024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E9F0B79-7B3D-4116-8142-47900EF4CD66}" type="slidenum">
              <a:rPr lang="en-AU" smtClean="0"/>
              <a:t>‹#›</a:t>
            </a:fld>
            <a:endParaRPr lang="en-AU"/>
          </a:p>
        </p:txBody>
      </p:sp>
    </p:spTree>
    <p:extLst>
      <p:ext uri="{BB962C8B-B14F-4D97-AF65-F5344CB8AC3E}">
        <p14:creationId xmlns:p14="http://schemas.microsoft.com/office/powerpoint/2010/main" val="260268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59BB69-4BDD-4695-93AE-B28E9C78F902}" type="datetimeFigureOut">
              <a:rPr lang="en-AU" smtClean="0"/>
              <a:t>18/3/2024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E9F0B79-7B3D-4116-8142-47900EF4CD66}" type="slidenum">
              <a:rPr lang="en-AU" smtClean="0"/>
              <a:t>‹#›</a:t>
            </a:fld>
            <a:endParaRPr lang="en-AU"/>
          </a:p>
        </p:txBody>
      </p:sp>
    </p:spTree>
    <p:extLst>
      <p:ext uri="{BB962C8B-B14F-4D97-AF65-F5344CB8AC3E}">
        <p14:creationId xmlns:p14="http://schemas.microsoft.com/office/powerpoint/2010/main" val="2577567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59BB69-4BDD-4695-93AE-B28E9C78F902}" type="datetimeFigureOut">
              <a:rPr lang="en-AU" smtClean="0"/>
              <a:t>18/3/2024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E9F0B79-7B3D-4116-8142-47900EF4CD66}" type="slidenum">
              <a:rPr lang="en-AU" smtClean="0"/>
              <a:t>‹#›</a:t>
            </a:fld>
            <a:endParaRPr lang="en-AU"/>
          </a:p>
        </p:txBody>
      </p:sp>
    </p:spTree>
    <p:extLst>
      <p:ext uri="{BB962C8B-B14F-4D97-AF65-F5344CB8AC3E}">
        <p14:creationId xmlns:p14="http://schemas.microsoft.com/office/powerpoint/2010/main" val="2344589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59BB69-4BDD-4695-93AE-B28E9C78F902}" type="datetimeFigureOut">
              <a:rPr lang="en-AU" smtClean="0"/>
              <a:t>18/3/2024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E9F0B79-7B3D-4116-8142-47900EF4CD66}" type="slidenum">
              <a:rPr lang="en-AU" smtClean="0"/>
              <a:t>‹#›</a:t>
            </a:fld>
            <a:endParaRPr lang="en-AU"/>
          </a:p>
        </p:txBody>
      </p:sp>
    </p:spTree>
    <p:extLst>
      <p:ext uri="{BB962C8B-B14F-4D97-AF65-F5344CB8AC3E}">
        <p14:creationId xmlns:p14="http://schemas.microsoft.com/office/powerpoint/2010/main" val="140592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59BB69-4BDD-4695-93AE-B28E9C78F902}" type="datetimeFigureOut">
              <a:rPr lang="en-AU" smtClean="0"/>
              <a:t>18/3/2024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E9F0B79-7B3D-4116-8142-47900EF4CD66}" type="slidenum">
              <a:rPr lang="en-AU" smtClean="0"/>
              <a:t>‹#›</a:t>
            </a:fld>
            <a:endParaRPr lang="en-AU"/>
          </a:p>
        </p:txBody>
      </p:sp>
    </p:spTree>
    <p:extLst>
      <p:ext uri="{BB962C8B-B14F-4D97-AF65-F5344CB8AC3E}">
        <p14:creationId xmlns:p14="http://schemas.microsoft.com/office/powerpoint/2010/main" val="1907362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59BB69-4BDD-4695-93AE-B28E9C78F902}" type="datetimeFigureOut">
              <a:rPr lang="en-AU" smtClean="0"/>
              <a:t>18/3/2024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E9F0B79-7B3D-4116-8142-47900EF4CD66}" type="slidenum">
              <a:rPr lang="en-AU" smtClean="0"/>
              <a:t>‹#›</a:t>
            </a:fld>
            <a:endParaRPr lang="en-AU"/>
          </a:p>
        </p:txBody>
      </p:sp>
    </p:spTree>
    <p:extLst>
      <p:ext uri="{BB962C8B-B14F-4D97-AF65-F5344CB8AC3E}">
        <p14:creationId xmlns:p14="http://schemas.microsoft.com/office/powerpoint/2010/main" val="3935494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D59BB69-4BDD-4695-93AE-B28E9C78F902}" type="datetimeFigureOut">
              <a:rPr lang="en-AU" smtClean="0"/>
              <a:t>18/3/2024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E9F0B79-7B3D-4116-8142-47900EF4CD66}" type="slidenum">
              <a:rPr lang="en-AU" smtClean="0"/>
              <a:t>‹#›</a:t>
            </a:fld>
            <a:endParaRPr lang="en-AU"/>
          </a:p>
        </p:txBody>
      </p:sp>
    </p:spTree>
    <p:extLst>
      <p:ext uri="{BB962C8B-B14F-4D97-AF65-F5344CB8AC3E}">
        <p14:creationId xmlns:p14="http://schemas.microsoft.com/office/powerpoint/2010/main" val="4291198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D59BB69-4BDD-4695-93AE-B28E9C78F902}" type="datetimeFigureOut">
              <a:rPr lang="en-AU" smtClean="0"/>
              <a:t>18/3/2024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E9F0B79-7B3D-4116-8142-47900EF4CD66}" type="slidenum">
              <a:rPr lang="en-AU" smtClean="0"/>
              <a:t>‹#›</a:t>
            </a:fld>
            <a:endParaRPr lang="en-AU"/>
          </a:p>
        </p:txBody>
      </p:sp>
    </p:spTree>
    <p:extLst>
      <p:ext uri="{BB962C8B-B14F-4D97-AF65-F5344CB8AC3E}">
        <p14:creationId xmlns:p14="http://schemas.microsoft.com/office/powerpoint/2010/main" val="3767325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D59BB69-4BDD-4695-93AE-B28E9C78F902}" type="datetimeFigureOut">
              <a:rPr lang="en-AU" smtClean="0"/>
              <a:t>18/3/2024</a:t>
            </a:fld>
            <a:endParaRPr lang="en-AU"/>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E9F0B79-7B3D-4116-8142-47900EF4CD66}" type="slidenum">
              <a:rPr lang="en-AU" smtClean="0"/>
              <a:t>‹#›</a:t>
            </a:fld>
            <a:endParaRPr lang="en-AU"/>
          </a:p>
        </p:txBody>
      </p:sp>
    </p:spTree>
    <p:extLst>
      <p:ext uri="{BB962C8B-B14F-4D97-AF65-F5344CB8AC3E}">
        <p14:creationId xmlns:p14="http://schemas.microsoft.com/office/powerpoint/2010/main" val="2880320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jpeg"/><Relationship Id="rId12" Type="http://schemas.microsoft.com/office/2007/relationships/hdphoto" Target="../media/hdphoto3.wdp"/><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jpeg"/><Relationship Id="rId4" Type="http://schemas.microsoft.com/office/2007/relationships/hdphoto" Target="../media/hdphoto1.wdp"/><Relationship Id="rId9" Type="http://schemas.openxmlformats.org/officeDocument/2006/relationships/image" Target="../media/image6.jpeg"/><Relationship Id="rId14" Type="http://schemas.microsoft.com/office/2007/relationships/hdphoto" Target="../media/hdphoto4.wdp"/></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C75881-C029-4307-A9D0-60A5DEB3D049}"/>
              </a:ext>
            </a:extLst>
          </p:cNvPr>
          <p:cNvSpPr/>
          <p:nvPr/>
        </p:nvSpPr>
        <p:spPr>
          <a:xfrm>
            <a:off x="-2" y="5226000"/>
            <a:ext cx="3578379" cy="468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028" name="Picture 4" descr="How to Apply Paint that Looks Like Wood - Bob Vila">
            <a:extLst>
              <a:ext uri="{FF2B5EF4-FFF2-40B4-BE49-F238E27FC236}">
                <a16:creationId xmlns:a16="http://schemas.microsoft.com/office/drawing/2014/main" id="{AFC3809B-1A68-48F2-8F8C-9CBFD71F8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08200"/>
            <a:ext cx="6858000" cy="305752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F4539B4-B2DA-4CEC-BE6A-D6BFE131A9E2}"/>
              </a:ext>
            </a:extLst>
          </p:cNvPr>
          <p:cNvSpPr/>
          <p:nvPr/>
        </p:nvSpPr>
        <p:spPr>
          <a:xfrm>
            <a:off x="0" y="0"/>
            <a:ext cx="2768600" cy="205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wooden box&#10;&#10;Description automatically generated">
            <a:extLst>
              <a:ext uri="{FF2B5EF4-FFF2-40B4-BE49-F238E27FC236}">
                <a16:creationId xmlns:a16="http://schemas.microsoft.com/office/drawing/2014/main" id="{50413C60-80AC-43F2-BA5A-E230A3ABB96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14370" y1="43180" x2="16738" y2="53632"/>
                        <a14:foregroundMark x1="16738" y1="53632" x2="17869" y2="55327"/>
                        <a14:foregroundMark x1="27287" y1="56860" x2="26588" y2="56578"/>
                        <a14:foregroundMark x1="16308" y1="54964" x2="16308" y2="51816"/>
                        <a14:foregroundMark x1="15339" y1="49233" x2="14909" y2="46207"/>
                        <a14:backgroundMark x1="18515" y1="35956" x2="25027" y2="29621"/>
                        <a14:backgroundMark x1="25027" y1="29621" x2="49569" y2="21429"/>
                        <a14:backgroundMark x1="49569" y1="21429" x2="65877" y2="19451"/>
                        <a14:backgroundMark x1="65877" y1="19451" x2="89451" y2="25141"/>
                      </a14:backgroundRemoval>
                    </a14:imgEffect>
                  </a14:imgLayer>
                </a14:imgProps>
              </a:ext>
              <a:ext uri="{28A0092B-C50C-407E-A947-70E740481C1C}">
                <a14:useLocalDpi xmlns:a14="http://schemas.microsoft.com/office/drawing/2010/main" val="0"/>
              </a:ext>
            </a:extLst>
          </a:blip>
          <a:srcRect l="12786" t="25480" r="17991" b="32603"/>
          <a:stretch/>
        </p:blipFill>
        <p:spPr>
          <a:xfrm>
            <a:off x="183575" y="2196768"/>
            <a:ext cx="3643126" cy="2941416"/>
          </a:xfrm>
          <a:prstGeom prst="rect">
            <a:avLst/>
          </a:prstGeom>
        </p:spPr>
      </p:pic>
      <p:pic>
        <p:nvPicPr>
          <p:cNvPr id="1030" name="Picture 6" descr="Institute of Technology Education – iTE formerly the iiate">
            <a:extLst>
              <a:ext uri="{FF2B5EF4-FFF2-40B4-BE49-F238E27FC236}">
                <a16:creationId xmlns:a16="http://schemas.microsoft.com/office/drawing/2014/main" id="{4B7B02A7-5164-4BFB-BD70-8555727176C0}"/>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961" b="89844" l="4297" r="95508">
                        <a14:foregroundMark x1="13477" y1="27344" x2="15625" y2="28125"/>
                        <a14:foregroundMark x1="13672" y1="47852" x2="16797" y2="73047"/>
                        <a14:foregroundMark x1="16797" y1="73047" x2="19922" y2="63281"/>
                        <a14:foregroundMark x1="19922" y1="63281" x2="19922" y2="53906"/>
                        <a14:foregroundMark x1="16797" y1="15039" x2="22656" y2="14648"/>
                        <a14:foregroundMark x1="22656" y1="14648" x2="23438" y2="14648"/>
                        <a14:foregroundMark x1="4883" y1="23242" x2="4297" y2="33398"/>
                        <a14:foregroundMark x1="95313" y1="24023" x2="95508" y2="33203"/>
                      </a14:backgroundRemoval>
                    </a14:imgEffect>
                  </a14:imgLayer>
                </a14:imgProps>
              </a:ext>
              <a:ext uri="{28A0092B-C50C-407E-A947-70E740481C1C}">
                <a14:useLocalDpi xmlns:a14="http://schemas.microsoft.com/office/drawing/2010/main" val="0"/>
              </a:ext>
            </a:extLst>
          </a:blip>
          <a:srcRect l="3052" t="14342" r="4336" b="11659"/>
          <a:stretch/>
        </p:blipFill>
        <p:spPr bwMode="auto">
          <a:xfrm>
            <a:off x="467201" y="293227"/>
            <a:ext cx="1834198" cy="146554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647F3F9-1F52-4868-991F-403DC3C7BA0D}"/>
              </a:ext>
            </a:extLst>
          </p:cNvPr>
          <p:cNvSpPr txBox="1"/>
          <p:nvPr/>
        </p:nvSpPr>
        <p:spPr>
          <a:xfrm>
            <a:off x="68167" y="5252722"/>
            <a:ext cx="3325478" cy="4678204"/>
          </a:xfrm>
          <a:prstGeom prst="rect">
            <a:avLst/>
          </a:prstGeom>
          <a:noFill/>
        </p:spPr>
        <p:txBody>
          <a:bodyPr wrap="square" rtlCol="0">
            <a:spAutoFit/>
          </a:bodyPr>
          <a:lstStyle/>
          <a:p>
            <a:pPr algn="just"/>
            <a:r>
              <a:rPr lang="en-AU" sz="1400" dirty="0">
                <a:latin typeface="Grandview Display" panose="020B0502040204020203" pitchFamily="34" charset="0"/>
              </a:rPr>
              <a:t>Contestants have up until the first day of the conference to build a Pencil Box which showcases their skill  in the workshop.  </a:t>
            </a:r>
          </a:p>
          <a:p>
            <a:pPr algn="just"/>
            <a:endParaRPr lang="en-AU" sz="1400" dirty="0">
              <a:latin typeface="Grandview Display" panose="020B0502040204020203" pitchFamily="34" charset="0"/>
            </a:endParaRPr>
          </a:p>
          <a:p>
            <a:pPr algn="just"/>
            <a:r>
              <a:rPr lang="en-AU" sz="1400" dirty="0">
                <a:latin typeface="Grandview Display" panose="020B0502040204020203" pitchFamily="34" charset="0"/>
              </a:rPr>
              <a:t>Contestants may use any material they like. The size of the pencil box to be no larger than: </a:t>
            </a:r>
          </a:p>
          <a:p>
            <a:pPr algn="just"/>
            <a:endParaRPr lang="en-AU" sz="1400" dirty="0">
              <a:latin typeface="Grandview Display" panose="020B0502040204020203" pitchFamily="34" charset="0"/>
            </a:endParaRPr>
          </a:p>
          <a:p>
            <a:pPr algn="ctr"/>
            <a:r>
              <a:rPr lang="en-AU" sz="3200" dirty="0">
                <a:latin typeface="Grandview Display" panose="020B0502040204020203" pitchFamily="34" charset="0"/>
              </a:rPr>
              <a:t>300 x 150 x 100</a:t>
            </a:r>
          </a:p>
          <a:p>
            <a:pPr algn="just"/>
            <a:endParaRPr lang="en-AU" sz="1400" dirty="0">
              <a:latin typeface="Grandview Display" panose="020B0502040204020203" pitchFamily="34" charset="0"/>
            </a:endParaRPr>
          </a:p>
          <a:p>
            <a:pPr algn="just"/>
            <a:r>
              <a:rPr lang="en-AU" sz="1400" dirty="0">
                <a:latin typeface="Grandview Display" panose="020B0502040204020203" pitchFamily="34" charset="0"/>
              </a:rPr>
              <a:t>There will be a silent vote on the day to determine the winner. The victor will receive a prize for their school.  Get creative! After the conference you will have an amazing Pencil Box you can show to your juniors to get them excited about woodwork and have many photos of other boxes you can show them to showcase new skills and techniques! </a:t>
            </a:r>
          </a:p>
        </p:txBody>
      </p:sp>
      <p:sp>
        <p:nvSpPr>
          <p:cNvPr id="21" name="Rectangle 20">
            <a:extLst>
              <a:ext uri="{FF2B5EF4-FFF2-40B4-BE49-F238E27FC236}">
                <a16:creationId xmlns:a16="http://schemas.microsoft.com/office/drawing/2014/main" id="{C3D54EF4-89AD-4BB8-8ECB-C3463BA0C1DF}"/>
              </a:ext>
            </a:extLst>
          </p:cNvPr>
          <p:cNvSpPr/>
          <p:nvPr/>
        </p:nvSpPr>
        <p:spPr>
          <a:xfrm>
            <a:off x="4038858" y="2211002"/>
            <a:ext cx="2718148" cy="2795112"/>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ysClr val="windowText" lastClr="000000"/>
                </a:solidFill>
                <a:latin typeface="Grandview Display" panose="020B0502040204020203" pitchFamily="34" charset="0"/>
              </a:rPr>
              <a:t>The Challenge:</a:t>
            </a:r>
            <a:br>
              <a:rPr lang="en-AU" sz="1400" dirty="0">
                <a:solidFill>
                  <a:sysClr val="windowText" lastClr="000000"/>
                </a:solidFill>
                <a:latin typeface="Grandview Display" panose="020B0502040204020203" pitchFamily="34" charset="0"/>
              </a:rPr>
            </a:br>
            <a:endParaRPr lang="en-AU" sz="1400" dirty="0">
              <a:solidFill>
                <a:sysClr val="windowText" lastClr="000000"/>
              </a:solidFill>
              <a:latin typeface="Grandview Display" panose="020B0502040204020203" pitchFamily="34" charset="0"/>
            </a:endParaRPr>
          </a:p>
          <a:p>
            <a:pPr algn="just"/>
            <a:r>
              <a:rPr lang="en-AU" sz="1400" dirty="0">
                <a:solidFill>
                  <a:sysClr val="windowText" lastClr="000000"/>
                </a:solidFill>
                <a:latin typeface="Grandview Display" panose="020B0502040204020203" pitchFamily="34" charset="0"/>
              </a:rPr>
              <a:t>Build a pencil box! Not one that your students would make from Radiata Pine like the one on the left, but one that showcases any and all of  your fine woodworking skills. There are many different ways to get creative and make this a an intricate/beautiful job. See back page for more details.</a:t>
            </a:r>
            <a:endParaRPr lang="en-AU" sz="1600" dirty="0">
              <a:solidFill>
                <a:sysClr val="windowText" lastClr="000000"/>
              </a:solidFill>
              <a:latin typeface="Grandview Display" panose="020B0502040204020203" pitchFamily="34" charset="0"/>
            </a:endParaRPr>
          </a:p>
        </p:txBody>
      </p:sp>
      <p:pic>
        <p:nvPicPr>
          <p:cNvPr id="1026" name="Picture 2" descr="Source Wooden Hand-Carved Set of 3 Jewelry Box in Bulk - Wholesale ...">
            <a:extLst>
              <a:ext uri="{FF2B5EF4-FFF2-40B4-BE49-F238E27FC236}">
                <a16:creationId xmlns:a16="http://schemas.microsoft.com/office/drawing/2014/main" id="{0020D19A-54D2-4379-8A99-4D1218A5A7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0447" y="5827907"/>
            <a:ext cx="1797485" cy="142134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The 15 Best Small Jewelry Boxes | Zen Merchandiser">
            <a:extLst>
              <a:ext uri="{FF2B5EF4-FFF2-40B4-BE49-F238E27FC236}">
                <a16:creationId xmlns:a16="http://schemas.microsoft.com/office/drawing/2014/main" id="{B46FE882-A1DF-45D3-AE21-38AFCB21399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479" t="5207" r="19818" b="4595"/>
          <a:stretch/>
        </p:blipFill>
        <p:spPr bwMode="auto">
          <a:xfrm>
            <a:off x="5469612" y="5827908"/>
            <a:ext cx="1388388" cy="14099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Handmade - Wooden Box - Jewelry Box - Inlay - Marquetry | Wooden ...">
            <a:extLst>
              <a:ext uri="{FF2B5EF4-FFF2-40B4-BE49-F238E27FC236}">
                <a16:creationId xmlns:a16="http://schemas.microsoft.com/office/drawing/2014/main" id="{1A4082F1-A8B5-4A16-84FA-7D30F927EE6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014" t="14233" r="6883" b="7299"/>
          <a:stretch/>
        </p:blipFill>
        <p:spPr bwMode="auto">
          <a:xfrm>
            <a:off x="5445560" y="7375488"/>
            <a:ext cx="1364460" cy="11990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and Crafted Custom Wood Inlay Keepsake/Jewelry Box by Dennis ...">
            <a:extLst>
              <a:ext uri="{FF2B5EF4-FFF2-40B4-BE49-F238E27FC236}">
                <a16:creationId xmlns:a16="http://schemas.microsoft.com/office/drawing/2014/main" id="{62404F56-8685-4C03-8799-36465A5DBAD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369" t="15350" b="15020"/>
          <a:stretch/>
        </p:blipFill>
        <p:spPr bwMode="auto">
          <a:xfrm>
            <a:off x="3633800" y="7304664"/>
            <a:ext cx="1697318" cy="119907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IN ART &amp; PYROGRAPHY– Decorating a wooden box - YouTube">
            <a:extLst>
              <a:ext uri="{FF2B5EF4-FFF2-40B4-BE49-F238E27FC236}">
                <a16:creationId xmlns:a16="http://schemas.microsoft.com/office/drawing/2014/main" id="{C9D3C6CE-B0EB-43C4-809F-D948A15AC038}"/>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5278" b="99306" l="22500" r="95859">
                        <a14:foregroundMark x1="22266" y1="30139" x2="24609" y2="58333"/>
                        <a14:foregroundMark x1="24609" y1="58333" x2="28750" y2="65139"/>
                        <a14:foregroundMark x1="28750" y1="65139" x2="41875" y2="80278"/>
                        <a14:foregroundMark x1="41875" y1="80278" x2="54844" y2="97778"/>
                        <a14:foregroundMark x1="54844" y1="97778" x2="65078" y2="98889"/>
                        <a14:foregroundMark x1="65078" y1="98889" x2="70234" y2="97500"/>
                        <a14:foregroundMark x1="70234" y1="97500" x2="78984" y2="87083"/>
                        <a14:foregroundMark x1="78984" y1="87083" x2="86016" y2="72500"/>
                        <a14:foregroundMark x1="86016" y1="72500" x2="90391" y2="66806"/>
                        <a14:foregroundMark x1="90391" y1="66806" x2="93672" y2="59167"/>
                        <a14:foregroundMark x1="93672" y1="59167" x2="93984" y2="39861"/>
                        <a14:foregroundMark x1="93984" y1="39861" x2="78203" y2="23611"/>
                        <a14:foregroundMark x1="78203" y1="23611" x2="66875" y2="15278"/>
                        <a14:foregroundMark x1="66875" y1="15278" x2="57266" y2="5278"/>
                        <a14:foregroundMark x1="57266" y1="5278" x2="52031" y2="3056"/>
                        <a14:foregroundMark x1="52031" y1="3056" x2="26484" y2="27917"/>
                        <a14:foregroundMark x1="26484" y1="27917" x2="30103" y2="19566"/>
                        <a14:foregroundMark x1="30529" y1="19108" x2="48047" y2="3333"/>
                        <a14:foregroundMark x1="48047" y1="3333" x2="65859" y2="9583"/>
                        <a14:foregroundMark x1="65859" y1="9583" x2="61172" y2="5278"/>
                        <a14:foregroundMark x1="61172" y1="5278" x2="53906" y2="33056"/>
                        <a14:foregroundMark x1="53906" y1="33056" x2="41875" y2="35556"/>
                        <a14:foregroundMark x1="41875" y1="35556" x2="34453" y2="30278"/>
                        <a14:foregroundMark x1="34453" y1="30278" x2="38672" y2="21667"/>
                        <a14:foregroundMark x1="38672" y1="21667" x2="32422" y2="28889"/>
                        <a14:foregroundMark x1="32422" y1="28889" x2="30234" y2="43333"/>
                        <a14:foregroundMark x1="30234" y1="43333" x2="32344" y2="61667"/>
                        <a14:foregroundMark x1="32344" y1="61667" x2="29297" y2="50000"/>
                        <a14:foregroundMark x1="29297" y1="50000" x2="30781" y2="59028"/>
                        <a14:foregroundMark x1="30781" y1="59028" x2="28750" y2="50139"/>
                        <a14:foregroundMark x1="28750" y1="50139" x2="37344" y2="57361"/>
                        <a14:foregroundMark x1="37344" y1="57361" x2="51484" y2="77917"/>
                        <a14:foregroundMark x1="51484" y1="77917" x2="64688" y2="81528"/>
                        <a14:foregroundMark x1="64688" y1="81528" x2="56719" y2="86111"/>
                        <a14:foregroundMark x1="56719" y1="86111" x2="74531" y2="80417"/>
                        <a14:foregroundMark x1="74531" y1="80417" x2="77578" y2="69722"/>
                        <a14:foregroundMark x1="77578" y1="69722" x2="88281" y2="63056"/>
                        <a14:foregroundMark x1="88281" y1="63056" x2="88750" y2="55833"/>
                        <a14:foregroundMark x1="72500" y1="91667" x2="69375" y2="98611"/>
                        <a14:foregroundMark x1="69375" y1="98611" x2="52812" y2="99583"/>
                        <a14:foregroundMark x1="52812" y1="99583" x2="53281" y2="89444"/>
                        <a14:foregroundMark x1="53281" y1="89444" x2="59688" y2="87361"/>
                        <a14:foregroundMark x1="59688" y1="87361" x2="65234" y2="87500"/>
                        <a14:foregroundMark x1="65234" y1="87500" x2="66719" y2="89722"/>
                        <a14:foregroundMark x1="24766" y1="62222" x2="26172" y2="26250"/>
                        <a14:foregroundMark x1="26172" y1="26250" x2="27656" y2="45417"/>
                        <a14:foregroundMark x1="27656" y1="45417" x2="27422" y2="55417"/>
                        <a14:foregroundMark x1="22578" y1="29167" x2="25000" y2="58750"/>
                        <a14:foregroundMark x1="79844" y1="61250" x2="92734" y2="46528"/>
                        <a14:foregroundMark x1="95859" y1="35833" x2="94922" y2="50556"/>
                        <a14:foregroundMark x1="63672" y1="40139" x2="62891" y2="39722"/>
                        <a14:foregroundMark x1="76328" y1="16667" x2="71328" y2="13194"/>
                        <a14:foregroundMark x1="71328" y1="13194" x2="66875" y2="7083"/>
                        <a14:foregroundMark x1="67656" y1="7083" x2="69063" y2="8750"/>
                        <a14:foregroundMark x1="66719" y1="6806" x2="70234" y2="9306"/>
                        <a14:foregroundMark x1="76641" y1="16667" x2="77734" y2="18194"/>
                        <a14:backgroundMark x1="42188" y1="3889" x2="21641" y2="25972"/>
                      </a14:backgroundRemoval>
                    </a14:imgEffect>
                  </a14:imgLayer>
                </a14:imgProps>
              </a:ext>
              <a:ext uri="{28A0092B-C50C-407E-A947-70E740481C1C}">
                <a14:useLocalDpi xmlns:a14="http://schemas.microsoft.com/office/drawing/2010/main" val="0"/>
              </a:ext>
            </a:extLst>
          </a:blip>
          <a:srcRect l="21012" r="2499"/>
          <a:stretch/>
        </p:blipFill>
        <p:spPr bwMode="auto">
          <a:xfrm>
            <a:off x="3667199" y="8614565"/>
            <a:ext cx="1630520" cy="119907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Wood Box Laser Cut Stock Photos, Images &amp; Photography | Shutterstock">
            <a:extLst>
              <a:ext uri="{FF2B5EF4-FFF2-40B4-BE49-F238E27FC236}">
                <a16:creationId xmlns:a16="http://schemas.microsoft.com/office/drawing/2014/main" id="{EEE21018-08DA-493C-8724-20B8A74E062F}"/>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13929" b="86786" l="12469" r="82544">
                        <a14:foregroundMark x1="11721" y1="47143" x2="12469" y2="30000"/>
                        <a14:foregroundMark x1="12469" y1="30000" x2="16459" y2="25357"/>
                        <a14:foregroundMark x1="16459" y1="25357" x2="16708" y2="25357"/>
                        <a14:foregroundMark x1="35910" y1="14286" x2="38155" y2="17857"/>
                        <a14:foregroundMark x1="80299" y1="51429" x2="82294" y2="58929"/>
                        <a14:foregroundMark x1="82294" y1="58929" x2="82793" y2="69286"/>
                        <a14:foregroundMark x1="54863" y1="80357" x2="53616" y2="84643"/>
                        <a14:foregroundMark x1="54863" y1="86786" x2="51870" y2="85357"/>
                        <a14:foregroundMark x1="35411" y1="13929" x2="29925" y2="18214"/>
                        <a14:foregroundMark x1="48379" y1="23571" x2="50873" y2="25357"/>
                        <a14:foregroundMark x1="63092" y1="32500" x2="70574" y2="38929"/>
                        <a14:foregroundMark x1="70574" y1="36786" x2="74314" y2="39286"/>
                        <a14:backgroundMark x1="16958" y1="51071" x2="39152" y2="71071"/>
                        <a14:backgroundMark x1="39152" y1="71071" x2="44638" y2="80000"/>
                        <a14:backgroundMark x1="63092" y1="81786" x2="66334" y2="76071"/>
                        <a14:backgroundMark x1="66334" y1="76071" x2="70823" y2="72857"/>
                        <a14:backgroundMark x1="70823" y1="72857" x2="76559" y2="73214"/>
                        <a14:backgroundMark x1="76559" y1="73214" x2="78055" y2="75714"/>
                      </a14:backgroundRemoval>
                    </a14:imgEffect>
                  </a14:imgLayer>
                </a14:imgProps>
              </a:ext>
              <a:ext uri="{28A0092B-C50C-407E-A947-70E740481C1C}">
                <a14:useLocalDpi xmlns:a14="http://schemas.microsoft.com/office/drawing/2010/main" val="0"/>
              </a:ext>
            </a:extLst>
          </a:blip>
          <a:srcRect l="8665" t="10675" r="14534" b="12703"/>
          <a:stretch/>
        </p:blipFill>
        <p:spPr bwMode="auto">
          <a:xfrm>
            <a:off x="5348766" y="8712158"/>
            <a:ext cx="1441067" cy="1003889"/>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C49453C-104F-42FF-BD8B-EA5709E593FE}"/>
              </a:ext>
            </a:extLst>
          </p:cNvPr>
          <p:cNvSpPr txBox="1"/>
          <p:nvPr/>
        </p:nvSpPr>
        <p:spPr>
          <a:xfrm>
            <a:off x="3577222" y="5230413"/>
            <a:ext cx="3357395" cy="461665"/>
          </a:xfrm>
          <a:prstGeom prst="rect">
            <a:avLst/>
          </a:prstGeom>
          <a:noFill/>
        </p:spPr>
        <p:txBody>
          <a:bodyPr wrap="square" rtlCol="0">
            <a:spAutoFit/>
          </a:bodyPr>
          <a:lstStyle/>
          <a:p>
            <a:pPr algn="ctr"/>
            <a:r>
              <a:rPr lang="en-AU" sz="1200" dirty="0">
                <a:latin typeface="Grandview Display" panose="020B0502040204020203" pitchFamily="34" charset="0"/>
              </a:rPr>
              <a:t>Some inspirational ideas for</a:t>
            </a:r>
            <a:br>
              <a:rPr lang="en-AU" sz="1200" dirty="0">
                <a:latin typeface="Grandview Display" panose="020B0502040204020203" pitchFamily="34" charset="0"/>
              </a:rPr>
            </a:br>
            <a:r>
              <a:rPr lang="en-AU" sz="1200" dirty="0">
                <a:latin typeface="Grandview Display" panose="020B0502040204020203" pitchFamily="34" charset="0"/>
              </a:rPr>
              <a:t> your Pencil Box:</a:t>
            </a:r>
          </a:p>
        </p:txBody>
      </p:sp>
      <p:sp>
        <p:nvSpPr>
          <p:cNvPr id="5" name="Rectangle 4">
            <a:extLst>
              <a:ext uri="{FF2B5EF4-FFF2-40B4-BE49-F238E27FC236}">
                <a16:creationId xmlns:a16="http://schemas.microsoft.com/office/drawing/2014/main" id="{04CFB33A-AD37-A768-01C9-0BD8E6EE7845}"/>
              </a:ext>
            </a:extLst>
          </p:cNvPr>
          <p:cNvSpPr/>
          <p:nvPr/>
        </p:nvSpPr>
        <p:spPr>
          <a:xfrm>
            <a:off x="2749862" y="92358"/>
            <a:ext cx="4112023" cy="1077218"/>
          </a:xfrm>
          <a:prstGeom prst="rect">
            <a:avLst/>
          </a:prstGeom>
          <a:noFill/>
        </p:spPr>
        <p:txBody>
          <a:bodyPr wrap="none" lIns="91440" tIns="45720" rIns="91440" bIns="45720">
            <a:spAutoFit/>
          </a:bodyPr>
          <a:lstStyle/>
          <a:p>
            <a:pPr algn="ctr"/>
            <a:r>
              <a:rPr lang="en-US" sz="3200" dirty="0">
                <a:ln w="0"/>
                <a:effectLst>
                  <a:outerShdw blurRad="38100" dist="19050" dir="2700000" algn="tl" rotWithShape="0">
                    <a:schemeClr val="dk1">
                      <a:alpha val="40000"/>
                    </a:schemeClr>
                  </a:outerShdw>
                </a:effectLst>
                <a:latin typeface="Grandview" panose="020B0502040204020203" pitchFamily="34" charset="0"/>
              </a:rPr>
              <a:t>2024 Conference</a:t>
            </a:r>
          </a:p>
          <a:p>
            <a:pPr algn="ctr"/>
            <a:r>
              <a:rPr lang="en-US" sz="3200" b="0" cap="none" spc="0" dirty="0">
                <a:ln w="0"/>
                <a:solidFill>
                  <a:schemeClr val="tx1"/>
                </a:solidFill>
                <a:effectLst>
                  <a:outerShdw blurRad="38100" dist="19050" dir="2700000" algn="tl" rotWithShape="0">
                    <a:schemeClr val="dk1">
                      <a:alpha val="40000"/>
                    </a:schemeClr>
                  </a:outerShdw>
                </a:effectLst>
                <a:latin typeface="Grandview" panose="020B0502040204020203" pitchFamily="34" charset="0"/>
              </a:rPr>
              <a:t>Pencil Box Challenge</a:t>
            </a:r>
          </a:p>
        </p:txBody>
      </p:sp>
      <p:sp>
        <p:nvSpPr>
          <p:cNvPr id="9" name="TextBox 8">
            <a:extLst>
              <a:ext uri="{FF2B5EF4-FFF2-40B4-BE49-F238E27FC236}">
                <a16:creationId xmlns:a16="http://schemas.microsoft.com/office/drawing/2014/main" id="{E5F3F42A-7F1E-5322-0160-83EB840018E4}"/>
              </a:ext>
            </a:extLst>
          </p:cNvPr>
          <p:cNvSpPr txBox="1"/>
          <p:nvPr/>
        </p:nvSpPr>
        <p:spPr>
          <a:xfrm>
            <a:off x="2768600" y="1227201"/>
            <a:ext cx="4089399" cy="830997"/>
          </a:xfrm>
          <a:prstGeom prst="rect">
            <a:avLst/>
          </a:prstGeom>
          <a:noFill/>
        </p:spPr>
        <p:txBody>
          <a:bodyPr wrap="square" rtlCol="0">
            <a:spAutoFit/>
          </a:bodyPr>
          <a:lstStyle/>
          <a:p>
            <a:pPr algn="ctr"/>
            <a:r>
              <a:rPr lang="en-AU" sz="1200" dirty="0">
                <a:latin typeface="Grandview Display" panose="020B0502040204020203" pitchFamily="34" charset="0"/>
              </a:rPr>
              <a:t>Let us know if teachers from your school will be competing before the 20</a:t>
            </a:r>
            <a:r>
              <a:rPr lang="en-AU" sz="1200" baseline="30000" dirty="0">
                <a:latin typeface="Grandview Display" panose="020B0502040204020203" pitchFamily="34" charset="0"/>
              </a:rPr>
              <a:t>th</a:t>
            </a:r>
            <a:r>
              <a:rPr lang="en-AU" sz="1200" dirty="0">
                <a:latin typeface="Grandview Display" panose="020B0502040204020203" pitchFamily="34" charset="0"/>
              </a:rPr>
              <a:t> October 2024 by emailing :</a:t>
            </a:r>
          </a:p>
          <a:p>
            <a:pPr algn="ctr"/>
            <a:r>
              <a:rPr lang="en-AU" sz="2400" dirty="0">
                <a:latin typeface="Grandview Display" panose="020B0502040204020203" pitchFamily="34" charset="0"/>
              </a:rPr>
              <a:t>admin@iiate.asn.au</a:t>
            </a:r>
          </a:p>
        </p:txBody>
      </p:sp>
    </p:spTree>
    <p:extLst>
      <p:ext uri="{BB962C8B-B14F-4D97-AF65-F5344CB8AC3E}">
        <p14:creationId xmlns:p14="http://schemas.microsoft.com/office/powerpoint/2010/main" val="302080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C75881-C029-4307-A9D0-60A5DEB3D049}"/>
              </a:ext>
            </a:extLst>
          </p:cNvPr>
          <p:cNvSpPr/>
          <p:nvPr/>
        </p:nvSpPr>
        <p:spPr>
          <a:xfrm>
            <a:off x="-2" y="5713592"/>
            <a:ext cx="6858001" cy="419240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028" name="Picture 4" descr="How to Apply Paint that Looks Like Wood - Bob Vila">
            <a:extLst>
              <a:ext uri="{FF2B5EF4-FFF2-40B4-BE49-F238E27FC236}">
                <a16:creationId xmlns:a16="http://schemas.microsoft.com/office/drawing/2014/main" id="{AFC3809B-1A68-48F2-8F8C-9CBFD71F8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58304"/>
            <a:ext cx="6858000" cy="305752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F4539B4-B2DA-4CEC-BE6A-D6BFE131A9E2}"/>
              </a:ext>
            </a:extLst>
          </p:cNvPr>
          <p:cNvSpPr/>
          <p:nvPr/>
        </p:nvSpPr>
        <p:spPr>
          <a:xfrm>
            <a:off x="0" y="0"/>
            <a:ext cx="2768600" cy="205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wooden box&#10;&#10;Description automatically generated">
            <a:extLst>
              <a:ext uri="{FF2B5EF4-FFF2-40B4-BE49-F238E27FC236}">
                <a16:creationId xmlns:a16="http://schemas.microsoft.com/office/drawing/2014/main" id="{50413C60-80AC-43F2-BA5A-E230A3ABB96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14370" y1="43180" x2="16738" y2="53632"/>
                        <a14:foregroundMark x1="16738" y1="53632" x2="17869" y2="55327"/>
                        <a14:foregroundMark x1="27287" y1="56860" x2="26588" y2="56578"/>
                        <a14:foregroundMark x1="16308" y1="54964" x2="16308" y2="51816"/>
                        <a14:foregroundMark x1="15339" y1="49233" x2="14909" y2="46207"/>
                        <a14:backgroundMark x1="18515" y1="35956" x2="25027" y2="29621"/>
                        <a14:backgroundMark x1="25027" y1="29621" x2="49569" y2="21429"/>
                        <a14:backgroundMark x1="49569" y1="21429" x2="65877" y2="19451"/>
                        <a14:backgroundMark x1="65877" y1="19451" x2="89451" y2="25141"/>
                      </a14:backgroundRemoval>
                    </a14:imgEffect>
                  </a14:imgLayer>
                </a14:imgProps>
              </a:ext>
              <a:ext uri="{28A0092B-C50C-407E-A947-70E740481C1C}">
                <a14:useLocalDpi xmlns:a14="http://schemas.microsoft.com/office/drawing/2010/main" val="0"/>
              </a:ext>
            </a:extLst>
          </a:blip>
          <a:srcRect l="12786" t="25480" r="17991" b="32603"/>
          <a:stretch/>
        </p:blipFill>
        <p:spPr>
          <a:xfrm>
            <a:off x="3079067" y="2201773"/>
            <a:ext cx="3643126" cy="2941416"/>
          </a:xfrm>
          <a:prstGeom prst="rect">
            <a:avLst/>
          </a:prstGeom>
        </p:spPr>
      </p:pic>
      <p:pic>
        <p:nvPicPr>
          <p:cNvPr id="1030" name="Picture 6" descr="Institute of Technology Education – iTE formerly the iiate">
            <a:extLst>
              <a:ext uri="{FF2B5EF4-FFF2-40B4-BE49-F238E27FC236}">
                <a16:creationId xmlns:a16="http://schemas.microsoft.com/office/drawing/2014/main" id="{4B7B02A7-5164-4BFB-BD70-8555727176C0}"/>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961" b="89844" l="4297" r="95508">
                        <a14:foregroundMark x1="13477" y1="27344" x2="15625" y2="28125"/>
                        <a14:foregroundMark x1="13672" y1="47852" x2="16797" y2="73047"/>
                        <a14:foregroundMark x1="16797" y1="73047" x2="19922" y2="63281"/>
                        <a14:foregroundMark x1="19922" y1="63281" x2="19922" y2="53906"/>
                        <a14:foregroundMark x1="16797" y1="15039" x2="22656" y2="14648"/>
                        <a14:foregroundMark x1="22656" y1="14648" x2="23438" y2="14648"/>
                        <a14:foregroundMark x1="4883" y1="23242" x2="4297" y2="33398"/>
                        <a14:foregroundMark x1="95313" y1="24023" x2="95508" y2="33203"/>
                      </a14:backgroundRemoval>
                    </a14:imgEffect>
                  </a14:imgLayer>
                </a14:imgProps>
              </a:ext>
              <a:ext uri="{28A0092B-C50C-407E-A947-70E740481C1C}">
                <a14:useLocalDpi xmlns:a14="http://schemas.microsoft.com/office/drawing/2010/main" val="0"/>
              </a:ext>
            </a:extLst>
          </a:blip>
          <a:srcRect l="3052" t="14342" r="4336" b="11659"/>
          <a:stretch/>
        </p:blipFill>
        <p:spPr bwMode="auto">
          <a:xfrm>
            <a:off x="467201" y="293227"/>
            <a:ext cx="1834198" cy="146554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EEFF91C-B362-4996-8AD7-6F48944DB7D7}"/>
              </a:ext>
            </a:extLst>
          </p:cNvPr>
          <p:cNvSpPr/>
          <p:nvPr/>
        </p:nvSpPr>
        <p:spPr>
          <a:xfrm>
            <a:off x="2749862" y="92358"/>
            <a:ext cx="4112023" cy="1077218"/>
          </a:xfrm>
          <a:prstGeom prst="rect">
            <a:avLst/>
          </a:prstGeom>
          <a:noFill/>
        </p:spPr>
        <p:txBody>
          <a:bodyPr wrap="none" lIns="91440" tIns="45720" rIns="91440" bIns="45720">
            <a:spAutoFit/>
          </a:bodyPr>
          <a:lstStyle/>
          <a:p>
            <a:pPr algn="ctr"/>
            <a:r>
              <a:rPr lang="en-US" sz="3200" dirty="0">
                <a:ln w="0"/>
                <a:effectLst>
                  <a:outerShdw blurRad="38100" dist="19050" dir="2700000" algn="tl" rotWithShape="0">
                    <a:schemeClr val="dk1">
                      <a:alpha val="40000"/>
                    </a:schemeClr>
                  </a:outerShdw>
                </a:effectLst>
                <a:latin typeface="Grandview" panose="020B0502040204020203" pitchFamily="34" charset="0"/>
              </a:rPr>
              <a:t>2024 Conference</a:t>
            </a:r>
          </a:p>
          <a:p>
            <a:pPr algn="ctr"/>
            <a:r>
              <a:rPr lang="en-US" sz="3200" b="0" cap="none" spc="0" dirty="0">
                <a:ln w="0"/>
                <a:solidFill>
                  <a:schemeClr val="tx1"/>
                </a:solidFill>
                <a:effectLst>
                  <a:outerShdw blurRad="38100" dist="19050" dir="2700000" algn="tl" rotWithShape="0">
                    <a:schemeClr val="dk1">
                      <a:alpha val="40000"/>
                    </a:schemeClr>
                  </a:outerShdw>
                </a:effectLst>
                <a:latin typeface="Grandview" panose="020B0502040204020203" pitchFamily="34" charset="0"/>
              </a:rPr>
              <a:t>Pencil Box Challenge</a:t>
            </a:r>
          </a:p>
        </p:txBody>
      </p:sp>
      <p:sp>
        <p:nvSpPr>
          <p:cNvPr id="21" name="Rectangle 20">
            <a:extLst>
              <a:ext uri="{FF2B5EF4-FFF2-40B4-BE49-F238E27FC236}">
                <a16:creationId xmlns:a16="http://schemas.microsoft.com/office/drawing/2014/main" id="{C3D54EF4-89AD-4BB8-8ECB-C3463BA0C1DF}"/>
              </a:ext>
            </a:extLst>
          </p:cNvPr>
          <p:cNvSpPr/>
          <p:nvPr/>
        </p:nvSpPr>
        <p:spPr>
          <a:xfrm>
            <a:off x="135807" y="2246871"/>
            <a:ext cx="2718148" cy="285122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400" dirty="0">
                <a:solidFill>
                  <a:sysClr val="windowText" lastClr="000000"/>
                </a:solidFill>
                <a:latin typeface="Grandview Display" panose="020B0502040204020203" pitchFamily="34" charset="0"/>
              </a:rPr>
              <a:t>Ideas of Skills to Incorporate:</a:t>
            </a:r>
          </a:p>
          <a:p>
            <a:pPr marL="285750" indent="-285750">
              <a:buFontTx/>
              <a:buChar char="-"/>
            </a:pPr>
            <a:endParaRPr lang="en-AU" sz="1400" dirty="0">
              <a:solidFill>
                <a:sysClr val="windowText" lastClr="000000"/>
              </a:solidFill>
              <a:latin typeface="Grandview Display" panose="020B0502040204020203" pitchFamily="34" charset="0"/>
            </a:endParaRPr>
          </a:p>
          <a:p>
            <a:pPr marL="285750" indent="-285750">
              <a:buFontTx/>
              <a:buChar char="-"/>
            </a:pPr>
            <a:r>
              <a:rPr lang="en-AU" sz="1400" dirty="0">
                <a:solidFill>
                  <a:sysClr val="windowText" lastClr="000000"/>
                </a:solidFill>
                <a:latin typeface="Grandview Display" panose="020B0502040204020203" pitchFamily="34" charset="0"/>
              </a:rPr>
              <a:t>Marquetry</a:t>
            </a:r>
          </a:p>
          <a:p>
            <a:pPr marL="285750" indent="-285750">
              <a:buFontTx/>
              <a:buChar char="-"/>
            </a:pPr>
            <a:r>
              <a:rPr lang="en-AU" sz="1400" dirty="0">
                <a:solidFill>
                  <a:sysClr val="windowText" lastClr="000000"/>
                </a:solidFill>
                <a:latin typeface="Grandview Display" panose="020B0502040204020203" pitchFamily="34" charset="0"/>
              </a:rPr>
              <a:t>Pyrography</a:t>
            </a:r>
          </a:p>
          <a:p>
            <a:pPr marL="285750" indent="-285750">
              <a:buFontTx/>
              <a:buChar char="-"/>
            </a:pPr>
            <a:r>
              <a:rPr lang="en-AU" sz="1400" dirty="0">
                <a:solidFill>
                  <a:sysClr val="windowText" lastClr="000000"/>
                </a:solidFill>
                <a:latin typeface="Grandview Display" panose="020B0502040204020203" pitchFamily="34" charset="0"/>
              </a:rPr>
              <a:t>Laser Engraving</a:t>
            </a:r>
          </a:p>
          <a:p>
            <a:pPr marL="285750" indent="-285750">
              <a:buFontTx/>
              <a:buChar char="-"/>
            </a:pPr>
            <a:r>
              <a:rPr lang="en-AU" sz="1400" dirty="0">
                <a:solidFill>
                  <a:sysClr val="windowText" lastClr="000000"/>
                </a:solidFill>
                <a:latin typeface="Grandview Display" panose="020B0502040204020203" pitchFamily="34" charset="0"/>
              </a:rPr>
              <a:t>Carving</a:t>
            </a:r>
          </a:p>
          <a:p>
            <a:pPr marL="285750" indent="-285750">
              <a:buFontTx/>
              <a:buChar char="-"/>
            </a:pPr>
            <a:r>
              <a:rPr lang="en-AU" sz="1400" dirty="0">
                <a:solidFill>
                  <a:sysClr val="windowText" lastClr="000000"/>
                </a:solidFill>
                <a:latin typeface="Grandview Display" panose="020B0502040204020203" pitchFamily="34" charset="0"/>
              </a:rPr>
              <a:t>Complex Joinery</a:t>
            </a:r>
          </a:p>
          <a:p>
            <a:pPr marL="285750" indent="-285750">
              <a:buFontTx/>
              <a:buChar char="-"/>
            </a:pPr>
            <a:r>
              <a:rPr lang="en-AU" sz="1400" dirty="0">
                <a:solidFill>
                  <a:sysClr val="windowText" lastClr="000000"/>
                </a:solidFill>
                <a:latin typeface="Grandview Display" panose="020B0502040204020203" pitchFamily="34" charset="0"/>
              </a:rPr>
              <a:t>Inlay</a:t>
            </a:r>
          </a:p>
          <a:p>
            <a:pPr marL="285750" indent="-285750">
              <a:buFontTx/>
              <a:buChar char="-"/>
            </a:pPr>
            <a:r>
              <a:rPr lang="en-AU" sz="1400" dirty="0">
                <a:solidFill>
                  <a:sysClr val="windowText" lastClr="000000"/>
                </a:solidFill>
                <a:latin typeface="Grandview Display" panose="020B0502040204020203" pitchFamily="34" charset="0"/>
              </a:rPr>
              <a:t>Parquetry/Intarsia</a:t>
            </a:r>
          </a:p>
          <a:p>
            <a:pPr marL="285750" indent="-285750">
              <a:buFontTx/>
              <a:buChar char="-"/>
            </a:pPr>
            <a:r>
              <a:rPr lang="en-AU" sz="1400" dirty="0">
                <a:solidFill>
                  <a:sysClr val="windowText" lastClr="000000"/>
                </a:solidFill>
                <a:latin typeface="Grandview Display" panose="020B0502040204020203" pitchFamily="34" charset="0"/>
              </a:rPr>
              <a:t>Interior Dividers</a:t>
            </a:r>
          </a:p>
          <a:p>
            <a:pPr marL="285750" indent="-285750">
              <a:buFontTx/>
              <a:buChar char="-"/>
            </a:pPr>
            <a:r>
              <a:rPr lang="en-AU" sz="1400" dirty="0">
                <a:solidFill>
                  <a:sysClr val="windowText" lastClr="000000"/>
                </a:solidFill>
                <a:latin typeface="Grandview Display" panose="020B0502040204020203" pitchFamily="34" charset="0"/>
              </a:rPr>
              <a:t>Felting</a:t>
            </a:r>
          </a:p>
          <a:p>
            <a:pPr marL="285750" indent="-285750">
              <a:buFontTx/>
              <a:buChar char="-"/>
            </a:pPr>
            <a:r>
              <a:rPr lang="en-AU" sz="1400" dirty="0">
                <a:solidFill>
                  <a:sysClr val="windowText" lastClr="000000"/>
                </a:solidFill>
                <a:latin typeface="Grandview Display" panose="020B0502040204020203" pitchFamily="34" charset="0"/>
              </a:rPr>
              <a:t>Resin Infill</a:t>
            </a:r>
            <a:endParaRPr lang="en-AU" sz="1600" dirty="0">
              <a:solidFill>
                <a:sysClr val="windowText" lastClr="000000"/>
              </a:solidFill>
              <a:latin typeface="Grandview Display" panose="020B0502040204020203" pitchFamily="34" charset="0"/>
            </a:endParaRPr>
          </a:p>
        </p:txBody>
      </p:sp>
      <p:sp>
        <p:nvSpPr>
          <p:cNvPr id="27" name="TextBox 26">
            <a:extLst>
              <a:ext uri="{FF2B5EF4-FFF2-40B4-BE49-F238E27FC236}">
                <a16:creationId xmlns:a16="http://schemas.microsoft.com/office/drawing/2014/main" id="{F3BAD71E-6649-4DC2-A48C-40E203A8FE45}"/>
              </a:ext>
            </a:extLst>
          </p:cNvPr>
          <p:cNvSpPr txBox="1"/>
          <p:nvPr/>
        </p:nvSpPr>
        <p:spPr>
          <a:xfrm>
            <a:off x="2979" y="5262240"/>
            <a:ext cx="6637918" cy="307777"/>
          </a:xfrm>
          <a:prstGeom prst="rect">
            <a:avLst/>
          </a:prstGeom>
          <a:noFill/>
        </p:spPr>
        <p:txBody>
          <a:bodyPr wrap="square" rtlCol="0">
            <a:spAutoFit/>
          </a:bodyPr>
          <a:lstStyle/>
          <a:p>
            <a:pPr algn="just"/>
            <a:r>
              <a:rPr lang="en-AU" sz="1400" dirty="0">
                <a:latin typeface="Grandview Display" panose="020B0502040204020203" pitchFamily="34" charset="0"/>
              </a:rPr>
              <a:t>To make this an exciting competition, the rules and prizes are as follows: </a:t>
            </a:r>
          </a:p>
        </p:txBody>
      </p:sp>
      <p:sp>
        <p:nvSpPr>
          <p:cNvPr id="32" name="TextBox 31">
            <a:extLst>
              <a:ext uri="{FF2B5EF4-FFF2-40B4-BE49-F238E27FC236}">
                <a16:creationId xmlns:a16="http://schemas.microsoft.com/office/drawing/2014/main" id="{A68A28C1-AA75-44C3-BD21-E99DE4049228}"/>
              </a:ext>
            </a:extLst>
          </p:cNvPr>
          <p:cNvSpPr txBox="1"/>
          <p:nvPr/>
        </p:nvSpPr>
        <p:spPr>
          <a:xfrm>
            <a:off x="0" y="5795405"/>
            <a:ext cx="6832250" cy="1600438"/>
          </a:xfrm>
          <a:prstGeom prst="rect">
            <a:avLst/>
          </a:prstGeom>
          <a:noFill/>
        </p:spPr>
        <p:txBody>
          <a:bodyPr wrap="square" rtlCol="0">
            <a:spAutoFit/>
          </a:bodyPr>
          <a:lstStyle/>
          <a:p>
            <a:pPr algn="just"/>
            <a:r>
              <a:rPr lang="en-AU" sz="1400" dirty="0">
                <a:latin typeface="Grandview Display" panose="020B0502040204020203" pitchFamily="34" charset="0"/>
              </a:rPr>
              <a:t>Looking at the list above, there are lots of different techniques and skills you could apply to your Pencil Box. The key to doing well is doing something you are </a:t>
            </a:r>
            <a:r>
              <a:rPr lang="en-AU" sz="1400" b="1" dirty="0">
                <a:latin typeface="Grandview Display" panose="020B0502040204020203" pitchFamily="34" charset="0"/>
              </a:rPr>
              <a:t>passionate</a:t>
            </a:r>
            <a:r>
              <a:rPr lang="en-AU" sz="1400" dirty="0">
                <a:latin typeface="Grandview Display" panose="020B0502040204020203" pitchFamily="34" charset="0"/>
              </a:rPr>
              <a:t> about. The goal is to produce the best piece of woodwork you can, within a 300 x 150 x 100 size envelope. When the 2024 conference rolls around, they will all be displayed in the auditorium anonymously, and everyone will have the opportunity to vote on which they think is the best. Whichever Pencil Box receives the most votes will be taking home to their school: </a:t>
            </a:r>
          </a:p>
        </p:txBody>
      </p:sp>
      <p:sp>
        <p:nvSpPr>
          <p:cNvPr id="34" name="TextBox 33">
            <a:extLst>
              <a:ext uri="{FF2B5EF4-FFF2-40B4-BE49-F238E27FC236}">
                <a16:creationId xmlns:a16="http://schemas.microsoft.com/office/drawing/2014/main" id="{3DB28762-D000-4466-B31F-C70EE284C1F6}"/>
              </a:ext>
            </a:extLst>
          </p:cNvPr>
          <p:cNvSpPr txBox="1"/>
          <p:nvPr/>
        </p:nvSpPr>
        <p:spPr>
          <a:xfrm>
            <a:off x="4543589" y="7249387"/>
            <a:ext cx="1932808" cy="584775"/>
          </a:xfrm>
          <a:prstGeom prst="rect">
            <a:avLst/>
          </a:prstGeom>
          <a:noFill/>
        </p:spPr>
        <p:txBody>
          <a:bodyPr wrap="square" rtlCol="0">
            <a:spAutoFit/>
          </a:bodyPr>
          <a:lstStyle/>
          <a:p>
            <a:pPr algn="ctr"/>
            <a:r>
              <a:rPr lang="en-AU" sz="3200" b="1" dirty="0">
                <a:latin typeface="Grandview Display" panose="020B0502040204020203" pitchFamily="34" charset="0"/>
              </a:rPr>
              <a:t>1</a:t>
            </a:r>
            <a:r>
              <a:rPr lang="en-AU" sz="3200" b="1" baseline="30000" dirty="0">
                <a:latin typeface="Grandview Display" panose="020B0502040204020203" pitchFamily="34" charset="0"/>
              </a:rPr>
              <a:t>st</a:t>
            </a:r>
            <a:r>
              <a:rPr lang="en-AU" sz="3200" b="1" dirty="0">
                <a:latin typeface="Grandview Display" panose="020B0502040204020203" pitchFamily="34" charset="0"/>
              </a:rPr>
              <a:t> Prize</a:t>
            </a:r>
          </a:p>
        </p:txBody>
      </p:sp>
      <p:sp>
        <p:nvSpPr>
          <p:cNvPr id="23" name="Rectangle 22">
            <a:extLst>
              <a:ext uri="{FF2B5EF4-FFF2-40B4-BE49-F238E27FC236}">
                <a16:creationId xmlns:a16="http://schemas.microsoft.com/office/drawing/2014/main" id="{1784F39D-C061-4FD4-8ECC-A685174C3A7A}"/>
              </a:ext>
            </a:extLst>
          </p:cNvPr>
          <p:cNvSpPr/>
          <p:nvPr/>
        </p:nvSpPr>
        <p:spPr>
          <a:xfrm>
            <a:off x="4641137" y="7862640"/>
            <a:ext cx="1737711" cy="1162604"/>
          </a:xfrm>
          <a:prstGeom prst="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Grandview Display" panose="020B0502040204020203" pitchFamily="34" charset="0"/>
              </a:rPr>
              <a:t>x24</a:t>
            </a:r>
          </a:p>
        </p:txBody>
      </p:sp>
      <p:sp>
        <p:nvSpPr>
          <p:cNvPr id="2" name="TextBox 1">
            <a:extLst>
              <a:ext uri="{FF2B5EF4-FFF2-40B4-BE49-F238E27FC236}">
                <a16:creationId xmlns:a16="http://schemas.microsoft.com/office/drawing/2014/main" id="{CE2BCF65-20FC-A696-B164-6B08648FA312}"/>
              </a:ext>
            </a:extLst>
          </p:cNvPr>
          <p:cNvSpPr txBox="1"/>
          <p:nvPr/>
        </p:nvSpPr>
        <p:spPr>
          <a:xfrm>
            <a:off x="2768600" y="1227201"/>
            <a:ext cx="4089399" cy="830997"/>
          </a:xfrm>
          <a:prstGeom prst="rect">
            <a:avLst/>
          </a:prstGeom>
          <a:noFill/>
        </p:spPr>
        <p:txBody>
          <a:bodyPr wrap="square" rtlCol="0">
            <a:spAutoFit/>
          </a:bodyPr>
          <a:lstStyle/>
          <a:p>
            <a:pPr algn="ctr"/>
            <a:r>
              <a:rPr lang="en-AU" sz="1200" dirty="0">
                <a:latin typeface="Grandview Display" panose="020B0502040204020203" pitchFamily="34" charset="0"/>
              </a:rPr>
              <a:t>Let us know if teachers from your school will be competing before the 20</a:t>
            </a:r>
            <a:r>
              <a:rPr lang="en-AU" sz="1200" baseline="30000" dirty="0">
                <a:latin typeface="Grandview Display" panose="020B0502040204020203" pitchFamily="34" charset="0"/>
              </a:rPr>
              <a:t>th</a:t>
            </a:r>
            <a:r>
              <a:rPr lang="en-AU" sz="1200" dirty="0">
                <a:latin typeface="Grandview Display" panose="020B0502040204020203" pitchFamily="34" charset="0"/>
              </a:rPr>
              <a:t> October 2024 by emailing :</a:t>
            </a:r>
          </a:p>
          <a:p>
            <a:pPr algn="ctr"/>
            <a:r>
              <a:rPr lang="en-AU" sz="2400" dirty="0">
                <a:latin typeface="Grandview Display" panose="020B0502040204020203" pitchFamily="34" charset="0"/>
              </a:rPr>
              <a:t>admin@iiate.asn.au</a:t>
            </a:r>
          </a:p>
        </p:txBody>
      </p:sp>
      <p:sp>
        <p:nvSpPr>
          <p:cNvPr id="10" name="TextBox 9">
            <a:extLst>
              <a:ext uri="{FF2B5EF4-FFF2-40B4-BE49-F238E27FC236}">
                <a16:creationId xmlns:a16="http://schemas.microsoft.com/office/drawing/2014/main" id="{FAABF7B9-8677-C031-21E6-1644C91EFDFF}"/>
              </a:ext>
            </a:extLst>
          </p:cNvPr>
          <p:cNvSpPr txBox="1"/>
          <p:nvPr/>
        </p:nvSpPr>
        <p:spPr>
          <a:xfrm>
            <a:off x="4338497" y="9044671"/>
            <a:ext cx="2559141" cy="861774"/>
          </a:xfrm>
          <a:prstGeom prst="rect">
            <a:avLst/>
          </a:prstGeom>
          <a:noFill/>
        </p:spPr>
        <p:txBody>
          <a:bodyPr wrap="square" rtlCol="0">
            <a:spAutoFit/>
          </a:bodyPr>
          <a:lstStyle/>
          <a:p>
            <a:pPr algn="ctr"/>
            <a:r>
              <a:rPr lang="en-AU" sz="1600" b="1" dirty="0">
                <a:latin typeface="Grandview Display" panose="020B0502040204020203" pitchFamily="34" charset="0"/>
              </a:rPr>
              <a:t>Class set of easy mark </a:t>
            </a:r>
            <a:br>
              <a:rPr lang="en-AU" sz="1600" b="1" dirty="0">
                <a:latin typeface="Grandview Display" panose="020B0502040204020203" pitchFamily="34" charset="0"/>
              </a:rPr>
            </a:br>
            <a:r>
              <a:rPr lang="en-AU" sz="1600" b="1" dirty="0">
                <a:latin typeface="Grandview Display" panose="020B0502040204020203" pitchFamily="34" charset="0"/>
              </a:rPr>
              <a:t>Try Squares</a:t>
            </a:r>
          </a:p>
          <a:p>
            <a:pPr algn="ctr"/>
            <a:r>
              <a:rPr lang="en-AU" sz="1600" b="1" dirty="0">
                <a:latin typeface="Grandview Display" panose="020B0502040204020203" pitchFamily="34" charset="0"/>
              </a:rPr>
              <a:t>courtesy of Carbetec!</a:t>
            </a:r>
          </a:p>
        </p:txBody>
      </p:sp>
      <p:pic>
        <p:nvPicPr>
          <p:cNvPr id="3" name="Picture 2" descr="CT-IM-TS100 - insitu">
            <a:extLst>
              <a:ext uri="{FF2B5EF4-FFF2-40B4-BE49-F238E27FC236}">
                <a16:creationId xmlns:a16="http://schemas.microsoft.com/office/drawing/2014/main" id="{C6177919-3217-354D-F6DA-CCEB8D1FE59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1955" t="13345" r="9247" b="2342"/>
          <a:stretch/>
        </p:blipFill>
        <p:spPr bwMode="auto">
          <a:xfrm>
            <a:off x="165451" y="7570702"/>
            <a:ext cx="1961872" cy="20992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T-IM-TS100 - close-up">
            <a:extLst>
              <a:ext uri="{FF2B5EF4-FFF2-40B4-BE49-F238E27FC236}">
                <a16:creationId xmlns:a16="http://schemas.microsoft.com/office/drawing/2014/main" id="{87059690-F165-C1F3-7C35-08579BAF9B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8597" y="7571842"/>
            <a:ext cx="2109539" cy="2109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7529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400</TotalTime>
  <Words>409</Words>
  <Application>Microsoft Macintosh PowerPoint</Application>
  <PresentationFormat>A4 Paper (210x297 mm)</PresentationFormat>
  <Paragraphs>36</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Grandview</vt:lpstr>
      <vt:lpstr>Grandview Display</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aaronmadritsch1@gmail.com</dc:creator>
  <cp:lastModifiedBy>John and Astrid Perdriau</cp:lastModifiedBy>
  <cp:revision>25</cp:revision>
  <dcterms:created xsi:type="dcterms:W3CDTF">2020-05-10T22:27:21Z</dcterms:created>
  <dcterms:modified xsi:type="dcterms:W3CDTF">2024-03-17T22:40:09Z</dcterms:modified>
</cp:coreProperties>
</file>